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4" r:id="rId2"/>
    <p:sldId id="459" r:id="rId3"/>
    <p:sldId id="460" r:id="rId4"/>
    <p:sldId id="441" r:id="rId5"/>
    <p:sldId id="449" r:id="rId6"/>
    <p:sldId id="451" r:id="rId7"/>
    <p:sldId id="452" r:id="rId8"/>
    <p:sldId id="450" r:id="rId9"/>
    <p:sldId id="448" r:id="rId10"/>
    <p:sldId id="453" r:id="rId11"/>
    <p:sldId id="457" r:id="rId12"/>
    <p:sldId id="458" r:id="rId13"/>
    <p:sldId id="456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  <p:sldId id="476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52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8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46772" y="1428736"/>
            <a:ext cx="868294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214414" y="2643182"/>
            <a:ext cx="6838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与单位换算</a:t>
            </a:r>
            <a:endParaRPr lang="zh-CN" altLang="en-US" sz="5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357422" y="963550"/>
            <a:ext cx="5110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0.95 m=</a:t>
            </a:r>
            <a:r>
              <a:rPr lang="zh-CN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）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943707" y="5486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109320" y="2419269"/>
            <a:ext cx="2743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=100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197961" y="4345298"/>
            <a:ext cx="21467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0.95×100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121518" y="4366845"/>
            <a:ext cx="24224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=95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2132522" y="3422380"/>
            <a:ext cx="4916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0.95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扩大到它的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4761110" y="935164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95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25" grpId="0" autoUpdateAnimBg="0"/>
      <p:bldP spid="26" grpId="0" autoUpdateAnimBg="0"/>
      <p:bldP spid="22" grpId="0" autoUpdateAnimBg="0"/>
      <p:bldP spid="2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943707" y="5486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943143" y="1772816"/>
            <a:ext cx="2743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=100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竖卷形 1"/>
          <p:cNvSpPr/>
          <p:nvPr/>
        </p:nvSpPr>
        <p:spPr>
          <a:xfrm>
            <a:off x="329587" y="1604090"/>
            <a:ext cx="792088" cy="1656184"/>
          </a:xfrm>
          <a:prstGeom prst="verticalScroll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方法一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967365" y="4046344"/>
            <a:ext cx="2743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=100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厘米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031784" y="2834749"/>
            <a:ext cx="229421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1×100+32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191414" y="2856296"/>
            <a:ext cx="26532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=132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555776" y="620688"/>
            <a:ext cx="5110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1.32 m=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）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1966345" y="2271871"/>
            <a:ext cx="42819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0.32 cm×100=32 cm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4860032" y="589910"/>
            <a:ext cx="9541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132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6345" y="4692675"/>
            <a:ext cx="5043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扩大到它的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倍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6345" y="5374957"/>
            <a:ext cx="4132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32×100=132(cm)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竖卷形 23"/>
          <p:cNvSpPr/>
          <p:nvPr/>
        </p:nvSpPr>
        <p:spPr>
          <a:xfrm>
            <a:off x="7452320" y="4187748"/>
            <a:ext cx="792088" cy="1656184"/>
          </a:xfrm>
          <a:prstGeom prst="verticalScroll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方法二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2" grpId="0" animBg="1"/>
      <p:bldP spid="19" grpId="0" autoUpdateAnimBg="0"/>
      <p:bldP spid="25" grpId="0" autoUpdateAnimBg="0"/>
      <p:bldP spid="26" grpId="0" autoUpdateAnimBg="0"/>
      <p:bldP spid="22" grpId="0" autoUpdateAnimBg="0"/>
      <p:bldP spid="23" grpId="0" autoUpdateAnimBg="0"/>
      <p:bldP spid="4" grpId="0"/>
      <p:bldP spid="9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555776" y="622501"/>
            <a:ext cx="5110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0.95 m=</a:t>
            </a:r>
            <a:r>
              <a:rPr lang="zh-CN" alt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）</a:t>
            </a:r>
            <a:r>
              <a:rPr lang="en-US" altLang="zh-CN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943707" y="5486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259632" y="2223752"/>
            <a:ext cx="5941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两道题有什么相同的地方？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350572" y="4365104"/>
            <a:ext cx="8436270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600" dirty="0"/>
              <a:t>高级单位的名数</a:t>
            </a:r>
            <a:r>
              <a:rPr lang="en-US" altLang="zh-CN" sz="3600" dirty="0"/>
              <a:t>×</a:t>
            </a:r>
            <a:r>
              <a:rPr lang="zh-CN" altLang="zh-CN" sz="3600" dirty="0"/>
              <a:t>进率</a:t>
            </a:r>
            <a:r>
              <a:rPr lang="en-US" altLang="zh-CN" sz="3600" dirty="0"/>
              <a:t>=</a:t>
            </a:r>
            <a:r>
              <a:rPr lang="zh-CN" altLang="zh-CN" sz="3600" dirty="0"/>
              <a:t>低级单位的名数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157244" y="2971055"/>
            <a:ext cx="89867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/>
              <a:t>都是将高级单位的数改写成低级单位的数。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4959464" y="594115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95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555776" y="1311732"/>
            <a:ext cx="5110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1.32 m=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     ）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860032" y="1280954"/>
            <a:ext cx="9541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132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25" grpId="0" animBg="1" autoUpdateAnimBg="0"/>
      <p:bldP spid="2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2121843"/>
            <a:ext cx="44743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2.3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=(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厘米</a:t>
            </a:r>
          </a:p>
        </p:txBody>
      </p:sp>
      <p:sp>
        <p:nvSpPr>
          <p:cNvPr id="4" name="矩形 3"/>
          <p:cNvSpPr/>
          <p:nvPr/>
        </p:nvSpPr>
        <p:spPr>
          <a:xfrm>
            <a:off x="379024" y="3817018"/>
            <a:ext cx="51315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=(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分米</a:t>
            </a:r>
          </a:p>
        </p:txBody>
      </p:sp>
      <p:sp>
        <p:nvSpPr>
          <p:cNvPr id="6" name="矩形 5"/>
          <p:cNvSpPr/>
          <p:nvPr/>
        </p:nvSpPr>
        <p:spPr>
          <a:xfrm>
            <a:off x="2369711" y="2148988"/>
            <a:ext cx="9781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230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1540" y="3811687"/>
            <a:ext cx="9444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45</a:t>
            </a:r>
            <a:endParaRPr lang="zh-CN" altLang="zh-CN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840221"/>
            <a:ext cx="2630209" cy="3711338"/>
          </a:xfrm>
          <a:prstGeom prst="rect">
            <a:avLst/>
          </a:prstGeom>
        </p:spPr>
      </p:pic>
      <p:pic>
        <p:nvPicPr>
          <p:cNvPr id="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90567" y="701085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49</a:t>
            </a:r>
            <a:r>
              <a:rPr lang="zh-CN" altLang="en-US" sz="3200" dirty="0">
                <a:latin typeface="+mj-ea"/>
                <a:ea typeface="+mj-ea"/>
              </a:rPr>
              <a:t>页“做一做”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上</a:t>
            </a:r>
            <a:r>
              <a:rPr lang="en-US" altLang="zh-CN" sz="3200" dirty="0" smtClean="0">
                <a:latin typeface="+mj-ea"/>
                <a:ea typeface="+mj-ea"/>
              </a:rPr>
              <a:t>)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4" y="2118445"/>
            <a:ext cx="3041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 dm=(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05605" y="2118445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24541" y="2118445"/>
            <a:ext cx="3179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1450 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)kg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6085" y="2105537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3558605"/>
            <a:ext cx="4225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km 350 m=(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)km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5685" y="3545697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6.35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7760" y="3558605"/>
            <a:ext cx="3041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8t40 kg=(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)t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42109" y="3545697"/>
            <a:ext cx="902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8.04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33443" y="755993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49</a:t>
            </a:r>
            <a:r>
              <a:rPr lang="zh-CN" altLang="en-US" sz="3200" dirty="0" smtClean="0">
                <a:latin typeface="+mj-ea"/>
                <a:ea typeface="+mj-ea"/>
              </a:rPr>
              <a:t>页</a:t>
            </a:r>
            <a:r>
              <a:rPr lang="en-US" altLang="zh-CN" sz="3200" dirty="0" smtClean="0">
                <a:latin typeface="+mj-ea"/>
                <a:ea typeface="+mj-ea"/>
              </a:rPr>
              <a:t>“</a:t>
            </a:r>
            <a:r>
              <a:rPr lang="zh-CN" altLang="en-US" sz="3200" dirty="0">
                <a:latin typeface="+mj-ea"/>
                <a:ea typeface="+mj-ea"/>
              </a:rPr>
              <a:t>做一做”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下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14883" y="2538362"/>
            <a:ext cx="2871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0.3 kg=(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70827" y="2538362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96718" y="2538362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0.86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㎡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)d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0063" y="2547073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7544" y="3978522"/>
            <a:ext cx="3451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2.63 km 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01645" y="3987233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2630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41530" y="3978522"/>
            <a:ext cx="2802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3.7 t=(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)kg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06101" y="3965614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3700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58" y="15001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191" y="1019736"/>
            <a:ext cx="8588345" cy="18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76626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12494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6319" y="428604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49</a:t>
            </a:r>
            <a:r>
              <a:rPr lang="zh-CN" altLang="en-US" sz="3200" dirty="0" smtClean="0">
                <a:latin typeface="+mj-ea"/>
                <a:ea typeface="+mj-ea"/>
              </a:rPr>
              <a:t>页</a:t>
            </a:r>
            <a:r>
              <a:rPr lang="en-US" altLang="zh-CN" sz="3200" dirty="0" smtClean="0">
                <a:latin typeface="+mj-ea"/>
                <a:ea typeface="+mj-ea"/>
              </a:rPr>
              <a:t>“</a:t>
            </a:r>
            <a:r>
              <a:rPr lang="zh-CN" altLang="en-US" sz="3200" dirty="0">
                <a:latin typeface="+mj-ea"/>
                <a:ea typeface="+mj-ea"/>
              </a:rPr>
              <a:t>做一做”</a:t>
            </a:r>
            <a:r>
              <a:rPr lang="en-US" altLang="zh-CN" sz="3200" dirty="0">
                <a:latin typeface="+mj-ea"/>
                <a:ea typeface="+mj-ea"/>
              </a:rPr>
              <a:t>(</a:t>
            </a:r>
            <a:r>
              <a:rPr lang="zh-CN" altLang="en-US" sz="3200" dirty="0">
                <a:latin typeface="+mj-ea"/>
                <a:ea typeface="+mj-ea"/>
              </a:rPr>
              <a:t>下</a:t>
            </a:r>
            <a:r>
              <a:rPr lang="en-US" altLang="zh-CN" sz="3200" dirty="0">
                <a:latin typeface="+mj-ea"/>
                <a:ea typeface="+mj-ea"/>
              </a:rPr>
              <a:t>)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14969" y="3567694"/>
            <a:ext cx="87495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你能把它们按照体重由大到小排队吗？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969" y="4830158"/>
            <a:ext cx="87495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你还提出其他数学问题并解答吗？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8956" y="2786058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海豚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3150454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228 kg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95736" y="2786058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北极熊</a:t>
            </a:r>
          </a:p>
        </p:txBody>
      </p:sp>
      <p:sp>
        <p:nvSpPr>
          <p:cNvPr id="17" name="矩形 16"/>
          <p:cNvSpPr/>
          <p:nvPr/>
        </p:nvSpPr>
        <p:spPr>
          <a:xfrm>
            <a:off x="2267744" y="3150454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0.75 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1960" y="2786058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企鹅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27349" y="3150454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35 kg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40152" y="2790414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海豹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68144" y="3154810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0.35 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627113" y="2786058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白鲸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55105" y="3150454"/>
            <a:ext cx="12653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1.35 t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7224" y="3941213"/>
            <a:ext cx="1452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228 kg=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36967" y="3946898"/>
            <a:ext cx="1902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0.228 t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14744" y="3941213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35 kg=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60032" y="3946898"/>
            <a:ext cx="1902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0.035 t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7584" y="43732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白鲸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61593" y="4378946"/>
            <a:ext cx="421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36" name="矩形 35"/>
          <p:cNvSpPr/>
          <p:nvPr/>
        </p:nvSpPr>
        <p:spPr>
          <a:xfrm>
            <a:off x="1949625" y="437326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北极熊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31204" y="4378946"/>
            <a:ext cx="421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38" name="矩形 37"/>
          <p:cNvSpPr/>
          <p:nvPr/>
        </p:nvSpPr>
        <p:spPr>
          <a:xfrm>
            <a:off x="3419236" y="43732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海豹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25889" y="4378946"/>
            <a:ext cx="421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42" name="矩形 41"/>
          <p:cNvSpPr/>
          <p:nvPr/>
        </p:nvSpPr>
        <p:spPr>
          <a:xfrm>
            <a:off x="4613921" y="43732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海豚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50025" y="4378946"/>
            <a:ext cx="421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44" name="矩形 43"/>
          <p:cNvSpPr/>
          <p:nvPr/>
        </p:nvSpPr>
        <p:spPr>
          <a:xfrm>
            <a:off x="5838057" y="43732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企鹅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42282" y="5275187"/>
            <a:ext cx="6857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海豚的体重和企鹅的体重一共重多少千克</a:t>
            </a:r>
            <a:r>
              <a:rPr lang="en-US" altLang="zh-CN" sz="2800" dirty="0">
                <a:latin typeface="+mj-ea"/>
                <a:ea typeface="+mj-ea"/>
              </a:rPr>
              <a:t>?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71604" y="5669405"/>
            <a:ext cx="3664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228 kg+35 kg=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37167" y="5675090"/>
            <a:ext cx="1902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263 kg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36512" y="10001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34" y="967995"/>
            <a:ext cx="8143932" cy="1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把低级单位的数改写成高级单位的数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我们可以用低级单位的数除以它们之间的进率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如果进率是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10,100,1000……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只要把小数点向左移动一位、两位、三位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00034" y="2825383"/>
            <a:ext cx="8072494" cy="1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把含有高级单位的复名数改写成高级单位的单名数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复名数中高级单位的数不动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作为小数的整数部分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再把复名数中低级单位的数改写成高级单位的数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作为小数部分。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0034" y="4737478"/>
            <a:ext cx="8072494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把高级单位的数改写成低级单位的数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我们可以用高级单位的数乘它们之间的进率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高级单位的名数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低级单位的名数。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5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54542" y="986837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50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92185" y="3344291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j-ea"/>
                <a:ea typeface="+mj-ea"/>
              </a:rPr>
              <a:t>1.98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261388" y="1558341"/>
            <a:ext cx="595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406" y="3415729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体重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1980 kg=           t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28970" y="3929066"/>
            <a:ext cx="104333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631559" y="3335580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7500</a:t>
            </a:r>
          </a:p>
        </p:txBody>
      </p:sp>
      <p:sp>
        <p:nvSpPr>
          <p:cNvPr id="17" name="矩形 16"/>
          <p:cNvSpPr/>
          <p:nvPr/>
        </p:nvSpPr>
        <p:spPr>
          <a:xfrm>
            <a:off x="4834492" y="3357562"/>
            <a:ext cx="4241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体重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7.5 kg=             g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596336" y="3920355"/>
            <a:ext cx="1043335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559551" y="5508521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1.2</a:t>
            </a:r>
          </a:p>
        </p:txBody>
      </p:sp>
      <p:sp>
        <p:nvSpPr>
          <p:cNvPr id="23" name="矩形 22"/>
          <p:cNvSpPr/>
          <p:nvPr/>
        </p:nvSpPr>
        <p:spPr>
          <a:xfrm>
            <a:off x="4786314" y="5508521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身高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120 cm=          m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596336" y="6084585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650" y="1767116"/>
            <a:ext cx="3196144" cy="165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5743" y="1788433"/>
            <a:ext cx="2403844" cy="162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908" y="4088189"/>
            <a:ext cx="3078149" cy="155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7" t="9811" r="42796" b="34050"/>
          <a:stretch>
            <a:fillRect/>
          </a:stretch>
        </p:blipFill>
        <p:spPr bwMode="auto">
          <a:xfrm>
            <a:off x="4541520" y="4333875"/>
            <a:ext cx="2334895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0034" y="642918"/>
            <a:ext cx="7191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9188" y="1428736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0.0453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0434" y="1439289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4.53÷100=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6056" y="1439288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231÷100=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280" y="2356843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0.65×100=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87364" y="2356842"/>
            <a:ext cx="2369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83.5÷1000=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2280" y="142945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2.31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3283" y="23547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68826" y="2343935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0.0835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74392" y="3314566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6.89×10=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12476" y="3314565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8.93×100=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19905" y="3301658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68.9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4288" y="330165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893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2442" y="4250670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7.82×10=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40526" y="4250669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43.9÷10=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74650" y="422812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78.2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80697" y="4228128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4.39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02442" y="5258782"/>
            <a:ext cx="1952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9.8÷100=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0526" y="5258781"/>
            <a:ext cx="2161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43.9×100=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27538" y="5245874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0.098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64288" y="5245874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4390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4" grpId="0"/>
      <p:bldP spid="27" grpId="0"/>
      <p:bldP spid="28" grpId="0"/>
      <p:bldP spid="31" grpId="0"/>
      <p:bldP spid="32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85786" y="714356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50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607820" y="1785926"/>
            <a:ext cx="853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893586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3.61 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870466" y="2932373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16582" y="2902297"/>
            <a:ext cx="2083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362 cm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83651" y="2780928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86314" y="2922125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284 g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98975" y="2960912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45092" y="2930836"/>
            <a:ext cx="2027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0.284 kg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51024" y="2809467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4" name="矩形 33"/>
          <p:cNvSpPr/>
          <p:nvPr/>
        </p:nvSpPr>
        <p:spPr>
          <a:xfrm>
            <a:off x="324668" y="4399862"/>
            <a:ext cx="1818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1480 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885468" y="443864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31584" y="4408573"/>
            <a:ext cx="1854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km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98653" y="4287204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01702" y="4428401"/>
            <a:ext cx="1784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532 cm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013977" y="446718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60094" y="4437112"/>
            <a:ext cx="1726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5.3 m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84168" y="4315743"/>
            <a:ext cx="5357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7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00034" y="1073522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下面是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种动物奔跑的速度，把它们按照从快到慢的顺序排列起来。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7224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教材第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页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512" y="4604741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0.4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千米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03666" y="4623905"/>
            <a:ext cx="17235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1200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80566" y="4623905"/>
            <a:ext cx="1703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1170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20272" y="4623905"/>
            <a:ext cx="1994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1.38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千米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44" y="5429264"/>
            <a:ext cx="23239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1.38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  <a:endParaRPr lang="zh-CN" altLang="en-US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5736" y="5415993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1" name="矩形 30"/>
          <p:cNvSpPr/>
          <p:nvPr/>
        </p:nvSpPr>
        <p:spPr>
          <a:xfrm>
            <a:off x="2483768" y="5410308"/>
            <a:ext cx="1943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1200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  <a:endParaRPr lang="zh-CN" altLang="en-US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97936" y="5415993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4" name="矩形 33"/>
          <p:cNvSpPr/>
          <p:nvPr/>
        </p:nvSpPr>
        <p:spPr>
          <a:xfrm>
            <a:off x="4585968" y="5410308"/>
            <a:ext cx="192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1170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</a:p>
        </p:txBody>
      </p:sp>
      <p:sp>
        <p:nvSpPr>
          <p:cNvPr id="35" name="矩形 34"/>
          <p:cNvSpPr/>
          <p:nvPr/>
        </p:nvSpPr>
        <p:spPr>
          <a:xfrm>
            <a:off x="6428725" y="5415993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&gt;</a:t>
            </a:r>
          </a:p>
        </p:txBody>
      </p:sp>
      <p:sp>
        <p:nvSpPr>
          <p:cNvPr id="36" name="矩形 35"/>
          <p:cNvSpPr/>
          <p:nvPr/>
        </p:nvSpPr>
        <p:spPr>
          <a:xfrm>
            <a:off x="6716757" y="5410308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0.4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/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76" y="2578006"/>
            <a:ext cx="903922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31" grpId="0"/>
      <p:bldP spid="32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7" y="509771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-36512" y="1268760"/>
            <a:ext cx="918051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以克为单位的数改写成以千克为单位的数要除以进率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也就是把小数点向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</a:t>
            </a:r>
          </a:p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6512" y="3074184"/>
            <a:ext cx="9180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以千米为单位的数改写成以米为单位的数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要乘进率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也就是把小数点向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移动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35496" y="4442336"/>
            <a:ext cx="9180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小林到超市买了一袋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角的奶粉和一袋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角的豆粉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将上面的数据改写成以“元”为单位的数分别是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15969" y="1852663"/>
            <a:ext cx="1011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710063" y="1898253"/>
            <a:ext cx="596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左</a:t>
            </a:r>
          </a:p>
        </p:txBody>
      </p:sp>
      <p:sp>
        <p:nvSpPr>
          <p:cNvPr id="57" name="矩形 56"/>
          <p:cNvSpPr/>
          <p:nvPr/>
        </p:nvSpPr>
        <p:spPr>
          <a:xfrm>
            <a:off x="374962" y="2438306"/>
            <a:ext cx="596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</a:t>
            </a:r>
          </a:p>
        </p:txBody>
      </p:sp>
      <p:sp>
        <p:nvSpPr>
          <p:cNvPr id="58" name="矩形 57"/>
          <p:cNvSpPr/>
          <p:nvPr/>
        </p:nvSpPr>
        <p:spPr>
          <a:xfrm>
            <a:off x="971600" y="3657218"/>
            <a:ext cx="1011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796136" y="3657218"/>
            <a:ext cx="596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右</a:t>
            </a:r>
          </a:p>
        </p:txBody>
      </p:sp>
      <p:sp>
        <p:nvSpPr>
          <p:cNvPr id="60" name="矩形 59"/>
          <p:cNvSpPr/>
          <p:nvPr/>
        </p:nvSpPr>
        <p:spPr>
          <a:xfrm>
            <a:off x="7647770" y="3657218"/>
            <a:ext cx="596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</a:t>
            </a:r>
          </a:p>
        </p:txBody>
      </p:sp>
      <p:sp>
        <p:nvSpPr>
          <p:cNvPr id="61" name="矩形 60"/>
          <p:cNvSpPr/>
          <p:nvPr/>
        </p:nvSpPr>
        <p:spPr>
          <a:xfrm>
            <a:off x="1976009" y="5624661"/>
            <a:ext cx="1011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11.3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71027" y="5673442"/>
            <a:ext cx="8050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8.7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6213" y="1349893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毫米</a:t>
            </a:r>
          </a:p>
        </p:txBody>
      </p:sp>
      <p:sp>
        <p:nvSpPr>
          <p:cNvPr id="25" name="矩形 24"/>
          <p:cNvSpPr/>
          <p:nvPr/>
        </p:nvSpPr>
        <p:spPr>
          <a:xfrm>
            <a:off x="5608741" y="1349892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分米</a:t>
            </a:r>
          </a:p>
        </p:txBody>
      </p:sp>
      <p:sp>
        <p:nvSpPr>
          <p:cNvPr id="26" name="矩形 25"/>
          <p:cNvSpPr/>
          <p:nvPr/>
        </p:nvSpPr>
        <p:spPr>
          <a:xfrm>
            <a:off x="875059" y="2132857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分米</a:t>
            </a:r>
          </a:p>
        </p:txBody>
      </p:sp>
      <p:sp>
        <p:nvSpPr>
          <p:cNvPr id="27" name="矩形 26"/>
          <p:cNvSpPr/>
          <p:nvPr/>
        </p:nvSpPr>
        <p:spPr>
          <a:xfrm>
            <a:off x="5620049" y="2132856"/>
            <a:ext cx="1951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0.057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千克</a:t>
            </a:r>
          </a:p>
        </p:txBody>
      </p:sp>
      <p:sp>
        <p:nvSpPr>
          <p:cNvPr id="31" name="矩形 30"/>
          <p:cNvSpPr/>
          <p:nvPr/>
        </p:nvSpPr>
        <p:spPr>
          <a:xfrm>
            <a:off x="900171" y="2924945"/>
            <a:ext cx="1842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3900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千克</a:t>
            </a:r>
          </a:p>
        </p:txBody>
      </p:sp>
      <p:sp>
        <p:nvSpPr>
          <p:cNvPr id="32" name="矩形 31"/>
          <p:cNvSpPr/>
          <p:nvPr/>
        </p:nvSpPr>
        <p:spPr>
          <a:xfrm>
            <a:off x="5645161" y="2924944"/>
            <a:ext cx="1951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0.314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千米</a:t>
            </a:r>
          </a:p>
        </p:txBody>
      </p:sp>
      <p:sp>
        <p:nvSpPr>
          <p:cNvPr id="35" name="矩形 34"/>
          <p:cNvSpPr/>
          <p:nvPr/>
        </p:nvSpPr>
        <p:spPr>
          <a:xfrm>
            <a:off x="928221" y="3708321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314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米</a:t>
            </a:r>
          </a:p>
        </p:txBody>
      </p:sp>
      <p:sp>
        <p:nvSpPr>
          <p:cNvPr id="45" name="矩形 44"/>
          <p:cNvSpPr/>
          <p:nvPr/>
        </p:nvSpPr>
        <p:spPr>
          <a:xfrm>
            <a:off x="5673211" y="3708320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厘米</a:t>
            </a: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820227" y="357166"/>
            <a:ext cx="6323541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连一连。</a:t>
            </a:r>
          </a:p>
        </p:txBody>
      </p:sp>
      <p:sp>
        <p:nvSpPr>
          <p:cNvPr id="55" name="矩形 54"/>
          <p:cNvSpPr/>
          <p:nvPr/>
        </p:nvSpPr>
        <p:spPr>
          <a:xfrm>
            <a:off x="928221" y="4500409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厘米</a:t>
            </a:r>
          </a:p>
        </p:txBody>
      </p:sp>
      <p:sp>
        <p:nvSpPr>
          <p:cNvPr id="56" name="矩形 55"/>
          <p:cNvSpPr/>
          <p:nvPr/>
        </p:nvSpPr>
        <p:spPr>
          <a:xfrm>
            <a:off x="5643570" y="5143512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吨</a:t>
            </a:r>
          </a:p>
        </p:txBody>
      </p:sp>
      <p:cxnSp>
        <p:nvCxnSpPr>
          <p:cNvPr id="5" name="直接连接符 4"/>
          <p:cNvCxnSpPr>
            <a:stCxn id="24" idx="3"/>
            <a:endCxn id="45" idx="1"/>
          </p:cNvCxnSpPr>
          <p:nvPr/>
        </p:nvCxnSpPr>
        <p:spPr>
          <a:xfrm>
            <a:off x="2281603" y="1642281"/>
            <a:ext cx="3391608" cy="235842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endCxn id="59" idx="1"/>
          </p:cNvCxnSpPr>
          <p:nvPr/>
        </p:nvCxnSpPr>
        <p:spPr>
          <a:xfrm>
            <a:off x="2285984" y="2357430"/>
            <a:ext cx="3357586" cy="23640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936835" y="5292497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克</a:t>
            </a:r>
          </a:p>
        </p:txBody>
      </p:sp>
      <p:sp>
        <p:nvSpPr>
          <p:cNvPr id="59" name="矩形 58"/>
          <p:cNvSpPr/>
          <p:nvPr/>
        </p:nvSpPr>
        <p:spPr>
          <a:xfrm>
            <a:off x="5643570" y="4429132"/>
            <a:ext cx="11224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米</a:t>
            </a:r>
          </a:p>
        </p:txBody>
      </p:sp>
      <p:cxnSp>
        <p:nvCxnSpPr>
          <p:cNvPr id="60" name="直接连接符 59"/>
          <p:cNvCxnSpPr>
            <a:stCxn id="31" idx="3"/>
            <a:endCxn id="56" idx="1"/>
          </p:cNvCxnSpPr>
          <p:nvPr/>
        </p:nvCxnSpPr>
        <p:spPr>
          <a:xfrm>
            <a:off x="2742342" y="3217333"/>
            <a:ext cx="2901228" cy="221856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5" idx="3"/>
            <a:endCxn id="32" idx="1"/>
          </p:cNvCxnSpPr>
          <p:nvPr/>
        </p:nvCxnSpPr>
        <p:spPr>
          <a:xfrm flipV="1">
            <a:off x="2150030" y="3217332"/>
            <a:ext cx="3495131" cy="78337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endCxn id="25" idx="1"/>
          </p:cNvCxnSpPr>
          <p:nvPr/>
        </p:nvCxnSpPr>
        <p:spPr>
          <a:xfrm flipV="1">
            <a:off x="2362225" y="1642280"/>
            <a:ext cx="3246516" cy="315051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58" idx="3"/>
            <a:endCxn id="27" idx="1"/>
          </p:cNvCxnSpPr>
          <p:nvPr/>
        </p:nvCxnSpPr>
        <p:spPr>
          <a:xfrm flipV="1">
            <a:off x="1950254" y="2425244"/>
            <a:ext cx="3669795" cy="315964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80581" y="548680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里填上适当的数。</a:t>
            </a:r>
          </a:p>
        </p:txBody>
      </p:sp>
      <p:sp>
        <p:nvSpPr>
          <p:cNvPr id="53" name="矩形 52"/>
          <p:cNvSpPr/>
          <p:nvPr/>
        </p:nvSpPr>
        <p:spPr>
          <a:xfrm>
            <a:off x="611560" y="1133869"/>
            <a:ext cx="34852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米</a:t>
            </a:r>
          </a:p>
        </p:txBody>
      </p:sp>
      <p:sp>
        <p:nvSpPr>
          <p:cNvPr id="54" name="矩形 53"/>
          <p:cNvSpPr/>
          <p:nvPr/>
        </p:nvSpPr>
        <p:spPr>
          <a:xfrm>
            <a:off x="5181970" y="1124744"/>
            <a:ext cx="2866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</a:p>
        </p:txBody>
      </p:sp>
      <p:sp>
        <p:nvSpPr>
          <p:cNvPr id="55" name="矩形 54"/>
          <p:cNvSpPr/>
          <p:nvPr/>
        </p:nvSpPr>
        <p:spPr>
          <a:xfrm>
            <a:off x="611560" y="1781941"/>
            <a:ext cx="3692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450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</a:p>
        </p:txBody>
      </p:sp>
      <p:sp>
        <p:nvSpPr>
          <p:cNvPr id="56" name="矩形 55"/>
          <p:cNvSpPr/>
          <p:nvPr/>
        </p:nvSpPr>
        <p:spPr>
          <a:xfrm>
            <a:off x="5181970" y="1772816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518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千米</a:t>
            </a:r>
          </a:p>
        </p:txBody>
      </p:sp>
      <p:sp>
        <p:nvSpPr>
          <p:cNvPr id="60" name="矩形 59"/>
          <p:cNvSpPr/>
          <p:nvPr/>
        </p:nvSpPr>
        <p:spPr>
          <a:xfrm>
            <a:off x="611560" y="2420888"/>
            <a:ext cx="3897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470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米</a:t>
            </a:r>
          </a:p>
        </p:txBody>
      </p:sp>
      <p:sp>
        <p:nvSpPr>
          <p:cNvPr id="64" name="矩形 63"/>
          <p:cNvSpPr/>
          <p:nvPr/>
        </p:nvSpPr>
        <p:spPr>
          <a:xfrm>
            <a:off x="611560" y="3068960"/>
            <a:ext cx="47227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6.3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</a:t>
            </a:r>
          </a:p>
        </p:txBody>
      </p:sp>
      <p:sp>
        <p:nvSpPr>
          <p:cNvPr id="82" name="矩形 81"/>
          <p:cNvSpPr/>
          <p:nvPr/>
        </p:nvSpPr>
        <p:spPr>
          <a:xfrm>
            <a:off x="611560" y="3708321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7.8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平方米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平方分米</a:t>
            </a:r>
          </a:p>
        </p:txBody>
      </p:sp>
      <p:sp>
        <p:nvSpPr>
          <p:cNvPr id="83" name="矩形 82"/>
          <p:cNvSpPr/>
          <p:nvPr/>
        </p:nvSpPr>
        <p:spPr>
          <a:xfrm>
            <a:off x="611560" y="4293096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5.81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</a:p>
        </p:txBody>
      </p:sp>
      <p:sp>
        <p:nvSpPr>
          <p:cNvPr id="84" name="矩形 83"/>
          <p:cNvSpPr/>
          <p:nvPr/>
        </p:nvSpPr>
        <p:spPr>
          <a:xfrm>
            <a:off x="611560" y="4932457"/>
            <a:ext cx="3692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</a:t>
            </a:r>
          </a:p>
        </p:txBody>
      </p:sp>
      <p:sp>
        <p:nvSpPr>
          <p:cNvPr id="85" name="矩形 84"/>
          <p:cNvSpPr/>
          <p:nvPr/>
        </p:nvSpPr>
        <p:spPr>
          <a:xfrm>
            <a:off x="611560" y="5580529"/>
            <a:ext cx="4515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60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克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千克</a:t>
            </a:r>
          </a:p>
        </p:txBody>
      </p:sp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2340049" y="1124744"/>
            <a:ext cx="143986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0.65</a:t>
            </a:r>
            <a:endParaRPr lang="zh-CN" altLang="en-US"/>
          </a:p>
        </p:txBody>
      </p:sp>
      <p:sp>
        <p:nvSpPr>
          <p:cNvPr id="87" name="Text Box 8"/>
          <p:cNvSpPr txBox="1">
            <a:spLocks noChangeArrowheads="1"/>
          </p:cNvSpPr>
          <p:nvPr/>
        </p:nvSpPr>
        <p:spPr bwMode="auto">
          <a:xfrm>
            <a:off x="6516216" y="1124744"/>
            <a:ext cx="144145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7.6</a:t>
            </a:r>
            <a:endParaRPr lang="zh-CN" altLang="en-US" dirty="0"/>
          </a:p>
        </p:txBody>
      </p:sp>
      <p:sp>
        <p:nvSpPr>
          <p:cNvPr id="88" name="Text Box 9"/>
          <p:cNvSpPr txBox="1">
            <a:spLocks noChangeArrowheads="1"/>
          </p:cNvSpPr>
          <p:nvPr/>
        </p:nvSpPr>
        <p:spPr bwMode="auto">
          <a:xfrm>
            <a:off x="2122438" y="1841451"/>
            <a:ext cx="14414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0.45</a:t>
            </a:r>
            <a:endParaRPr lang="zh-CN" altLang="en-US" dirty="0"/>
          </a:p>
        </p:txBody>
      </p:sp>
      <p:sp>
        <p:nvSpPr>
          <p:cNvPr id="89" name="Text Box 10"/>
          <p:cNvSpPr txBox="1">
            <a:spLocks noChangeArrowheads="1"/>
          </p:cNvSpPr>
          <p:nvPr/>
        </p:nvSpPr>
        <p:spPr bwMode="auto">
          <a:xfrm>
            <a:off x="6732538" y="1814861"/>
            <a:ext cx="14398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0.518</a:t>
            </a:r>
            <a:endParaRPr lang="zh-CN" altLang="en-US" dirty="0"/>
          </a:p>
        </p:txBody>
      </p:sp>
      <p:sp>
        <p:nvSpPr>
          <p:cNvPr id="90" name="Text Box 11"/>
          <p:cNvSpPr txBox="1">
            <a:spLocks noChangeArrowheads="1"/>
          </p:cNvSpPr>
          <p:nvPr/>
        </p:nvSpPr>
        <p:spPr bwMode="auto">
          <a:xfrm>
            <a:off x="2842270" y="2394252"/>
            <a:ext cx="865634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47</a:t>
            </a:r>
          </a:p>
        </p:txBody>
      </p:sp>
      <p:sp>
        <p:nvSpPr>
          <p:cNvPr id="91" name="Text Box 12"/>
          <p:cNvSpPr txBox="1">
            <a:spLocks noChangeArrowheads="1"/>
          </p:cNvSpPr>
          <p:nvPr/>
        </p:nvSpPr>
        <p:spPr bwMode="auto">
          <a:xfrm>
            <a:off x="2411115" y="3114921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endParaRPr lang="zh-CN" altLang="en-US" dirty="0"/>
          </a:p>
        </p:txBody>
      </p:sp>
      <p:sp>
        <p:nvSpPr>
          <p:cNvPr id="92" name="Text Box 13"/>
          <p:cNvSpPr txBox="1">
            <a:spLocks noChangeArrowheads="1"/>
          </p:cNvSpPr>
          <p:nvPr/>
        </p:nvSpPr>
        <p:spPr bwMode="auto">
          <a:xfrm>
            <a:off x="3995936" y="3114607"/>
            <a:ext cx="86414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/>
          </a:p>
        </p:txBody>
      </p:sp>
      <p:sp>
        <p:nvSpPr>
          <p:cNvPr id="93" name="Text Box 14"/>
          <p:cNvSpPr txBox="1">
            <a:spLocks noChangeArrowheads="1"/>
          </p:cNvSpPr>
          <p:nvPr/>
        </p:nvSpPr>
        <p:spPr bwMode="auto">
          <a:xfrm>
            <a:off x="2986534" y="3717032"/>
            <a:ext cx="14414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780</a:t>
            </a:r>
            <a:endParaRPr lang="zh-CN" altLang="en-US" dirty="0"/>
          </a:p>
        </p:txBody>
      </p:sp>
      <p:sp>
        <p:nvSpPr>
          <p:cNvPr id="94" name="Text Box 15"/>
          <p:cNvSpPr txBox="1">
            <a:spLocks noChangeArrowheads="1"/>
          </p:cNvSpPr>
          <p:nvPr/>
        </p:nvSpPr>
        <p:spPr bwMode="auto">
          <a:xfrm>
            <a:off x="2339752" y="4293096"/>
            <a:ext cx="14398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5810</a:t>
            </a:r>
            <a:endParaRPr lang="zh-CN" altLang="en-US" dirty="0"/>
          </a:p>
        </p:txBody>
      </p:sp>
      <p:sp>
        <p:nvSpPr>
          <p:cNvPr id="95" name="Text Box 16"/>
          <p:cNvSpPr txBox="1">
            <a:spLocks noChangeArrowheads="1"/>
          </p:cNvSpPr>
          <p:nvPr/>
        </p:nvSpPr>
        <p:spPr bwMode="auto">
          <a:xfrm>
            <a:off x="2556073" y="4941168"/>
            <a:ext cx="14398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3700</a:t>
            </a:r>
            <a:endParaRPr lang="zh-CN" altLang="en-US" dirty="0"/>
          </a:p>
        </p:txBody>
      </p:sp>
      <p:sp>
        <p:nvSpPr>
          <p:cNvPr id="96" name="Text Box 17"/>
          <p:cNvSpPr txBox="1">
            <a:spLocks noChangeArrowheads="1"/>
          </p:cNvSpPr>
          <p:nvPr/>
        </p:nvSpPr>
        <p:spPr bwMode="auto">
          <a:xfrm>
            <a:off x="2987824" y="5589240"/>
            <a:ext cx="14398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8.06</a:t>
            </a:r>
            <a:endParaRPr lang="zh-CN" alt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3" grpId="0" bldLvl="0" autoUpdateAnimBg="0"/>
      <p:bldP spid="94" grpId="0" bldLvl="0" autoUpdateAnimBg="0"/>
      <p:bldP spid="95" grpId="0" bldLvl="0" autoUpdateAnimBg="0"/>
      <p:bldP spid="96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矩形 8"/>
          <p:cNvSpPr/>
          <p:nvPr/>
        </p:nvSpPr>
        <p:spPr>
          <a:xfrm flipH="1">
            <a:off x="-36512" y="908720"/>
            <a:ext cx="853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</a:rPr>
              <a:t>（易错题</a:t>
            </a:r>
            <a:r>
              <a:rPr lang="zh-CN" altLang="en-US" sz="3200" dirty="0">
                <a:solidFill>
                  <a:srgbClr val="FF3399"/>
                </a:solidFill>
                <a:latin typeface="+mj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或“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=”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1957482"/>
            <a:ext cx="16337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320</a:t>
            </a:r>
            <a:r>
              <a:rPr lang="zh-CN" altLang="en-US" sz="3200" dirty="0">
                <a:solidFill>
                  <a:schemeClr val="tx1"/>
                </a:solidFill>
              </a:rPr>
              <a:t>厘米</a:t>
            </a:r>
          </a:p>
        </p:txBody>
      </p:sp>
      <p:sp>
        <p:nvSpPr>
          <p:cNvPr id="11" name="椭圆 10"/>
          <p:cNvSpPr/>
          <p:nvPr/>
        </p:nvSpPr>
        <p:spPr>
          <a:xfrm>
            <a:off x="1870466" y="199626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6583" y="1966193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3.02</a:t>
            </a:r>
            <a:r>
              <a:rPr lang="zh-CN" altLang="en-US" sz="3200" dirty="0">
                <a:solidFill>
                  <a:schemeClr val="tx1"/>
                </a:solidFill>
              </a:rPr>
              <a:t>分米</a:t>
            </a:r>
          </a:p>
        </p:txBody>
      </p:sp>
      <p:sp>
        <p:nvSpPr>
          <p:cNvPr id="14" name="矩形 13"/>
          <p:cNvSpPr/>
          <p:nvPr/>
        </p:nvSpPr>
        <p:spPr>
          <a:xfrm>
            <a:off x="1946568" y="184482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4716016" y="1986021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7.85</a:t>
            </a:r>
            <a:r>
              <a:rPr lang="zh-CN" altLang="en-US" sz="3200" dirty="0" smtClean="0">
                <a:solidFill>
                  <a:schemeClr val="tx1"/>
                </a:solidFill>
              </a:rPr>
              <a:t>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98975" y="202480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45092" y="1994732"/>
            <a:ext cx="1013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79</a:t>
            </a:r>
            <a:r>
              <a:rPr lang="zh-CN" altLang="en-US" sz="3200" dirty="0">
                <a:solidFill>
                  <a:schemeClr val="tx1"/>
                </a:solidFill>
              </a:rPr>
              <a:t>角</a:t>
            </a:r>
          </a:p>
        </p:txBody>
      </p:sp>
      <p:sp>
        <p:nvSpPr>
          <p:cNvPr id="18" name="矩形 17"/>
          <p:cNvSpPr/>
          <p:nvPr/>
        </p:nvSpPr>
        <p:spPr>
          <a:xfrm>
            <a:off x="6051024" y="1873363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&lt;</a:t>
            </a:r>
          </a:p>
        </p:txBody>
      </p:sp>
      <p:sp>
        <p:nvSpPr>
          <p:cNvPr id="19" name="矩形 18"/>
          <p:cNvSpPr/>
          <p:nvPr/>
        </p:nvSpPr>
        <p:spPr>
          <a:xfrm>
            <a:off x="217102" y="3397642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9.4</a:t>
            </a:r>
            <a:r>
              <a:rPr lang="zh-CN" altLang="en-US" sz="3200" dirty="0">
                <a:solidFill>
                  <a:schemeClr val="tx1"/>
                </a:solidFill>
              </a:rPr>
              <a:t>千克</a:t>
            </a:r>
          </a:p>
        </p:txBody>
      </p:sp>
      <p:sp>
        <p:nvSpPr>
          <p:cNvPr id="20" name="椭圆 19"/>
          <p:cNvSpPr/>
          <p:nvPr/>
        </p:nvSpPr>
        <p:spPr>
          <a:xfrm>
            <a:off x="1691680" y="343642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237797" y="3406353"/>
            <a:ext cx="1430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8990</a:t>
            </a:r>
            <a:r>
              <a:rPr lang="zh-CN" altLang="en-US" sz="3200" dirty="0">
                <a:solidFill>
                  <a:schemeClr val="tx1"/>
                </a:solidFill>
              </a:rPr>
              <a:t>克</a:t>
            </a:r>
          </a:p>
        </p:txBody>
      </p:sp>
      <p:sp>
        <p:nvSpPr>
          <p:cNvPr id="22" name="矩形 21"/>
          <p:cNvSpPr/>
          <p:nvPr/>
        </p:nvSpPr>
        <p:spPr>
          <a:xfrm>
            <a:off x="1730544" y="3307631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&gt;</a:t>
            </a:r>
          </a:p>
        </p:txBody>
      </p:sp>
      <p:sp>
        <p:nvSpPr>
          <p:cNvPr id="23" name="矩形 22"/>
          <p:cNvSpPr/>
          <p:nvPr/>
        </p:nvSpPr>
        <p:spPr>
          <a:xfrm>
            <a:off x="4716016" y="3426181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70</a:t>
            </a:r>
            <a:r>
              <a:rPr lang="zh-CN" altLang="en-US" sz="3200" dirty="0">
                <a:solidFill>
                  <a:schemeClr val="tx1"/>
                </a:solidFill>
              </a:rPr>
              <a:t>毫米</a:t>
            </a:r>
          </a:p>
        </p:txBody>
      </p:sp>
      <p:sp>
        <p:nvSpPr>
          <p:cNvPr id="27" name="椭圆 26"/>
          <p:cNvSpPr/>
          <p:nvPr/>
        </p:nvSpPr>
        <p:spPr>
          <a:xfrm>
            <a:off x="6013977" y="346496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60094" y="3434892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0.7</a:t>
            </a:r>
            <a:r>
              <a:rPr lang="zh-CN" altLang="en-US" sz="3200" dirty="0" smtClean="0">
                <a:solidFill>
                  <a:schemeClr val="tx1"/>
                </a:solidFill>
              </a:rPr>
              <a:t>厘米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84168" y="3313523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&gt;</a:t>
            </a:r>
          </a:p>
        </p:txBody>
      </p:sp>
      <p:sp>
        <p:nvSpPr>
          <p:cNvPr id="33" name="矩形 32"/>
          <p:cNvSpPr/>
          <p:nvPr/>
        </p:nvSpPr>
        <p:spPr>
          <a:xfrm>
            <a:off x="217102" y="4759902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609</a:t>
            </a:r>
            <a:r>
              <a:rPr lang="zh-CN" altLang="en-US" sz="3200" dirty="0">
                <a:solidFill>
                  <a:schemeClr val="tx1"/>
                </a:solidFill>
              </a:rPr>
              <a:t>克</a:t>
            </a:r>
          </a:p>
        </p:txBody>
      </p:sp>
      <p:sp>
        <p:nvSpPr>
          <p:cNvPr id="34" name="椭圆 33"/>
          <p:cNvSpPr/>
          <p:nvPr/>
        </p:nvSpPr>
        <p:spPr>
          <a:xfrm>
            <a:off x="1403648" y="4798689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949765" y="4768613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6.09</a:t>
            </a:r>
            <a:r>
              <a:rPr lang="zh-CN" altLang="en-US" sz="3200" dirty="0">
                <a:solidFill>
                  <a:schemeClr val="tx1"/>
                </a:solidFill>
              </a:rPr>
              <a:t>千克</a:t>
            </a:r>
          </a:p>
        </p:txBody>
      </p:sp>
      <p:sp>
        <p:nvSpPr>
          <p:cNvPr id="36" name="矩形 35"/>
          <p:cNvSpPr/>
          <p:nvPr/>
        </p:nvSpPr>
        <p:spPr>
          <a:xfrm>
            <a:off x="1416833" y="4647244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&lt;</a:t>
            </a:r>
            <a:endParaRPr lang="en-US" altLang="zh-CN" sz="4400" dirty="0"/>
          </a:p>
        </p:txBody>
      </p:sp>
      <p:sp>
        <p:nvSpPr>
          <p:cNvPr id="37" name="矩形 36"/>
          <p:cNvSpPr/>
          <p:nvPr/>
        </p:nvSpPr>
        <p:spPr>
          <a:xfrm>
            <a:off x="4427984" y="4788441"/>
            <a:ext cx="2462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40</a:t>
            </a:r>
            <a:r>
              <a:rPr lang="zh-CN" altLang="en-US" sz="3200" dirty="0">
                <a:solidFill>
                  <a:schemeClr val="tx1"/>
                </a:solidFill>
              </a:rPr>
              <a:t>吨</a:t>
            </a:r>
            <a:r>
              <a:rPr lang="en-US" altLang="zh-CN" sz="3200" dirty="0">
                <a:solidFill>
                  <a:schemeClr val="tx1"/>
                </a:solidFill>
              </a:rPr>
              <a:t>312</a:t>
            </a:r>
            <a:r>
              <a:rPr lang="zh-CN" altLang="en-US" sz="3200" dirty="0">
                <a:solidFill>
                  <a:schemeClr val="tx1"/>
                </a:solidFill>
              </a:rPr>
              <a:t>千克</a:t>
            </a:r>
          </a:p>
        </p:txBody>
      </p:sp>
      <p:sp>
        <p:nvSpPr>
          <p:cNvPr id="38" name="椭圆 37"/>
          <p:cNvSpPr/>
          <p:nvPr/>
        </p:nvSpPr>
        <p:spPr>
          <a:xfrm>
            <a:off x="6811969" y="4827228"/>
            <a:ext cx="545988" cy="5459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358086" y="4797152"/>
            <a:ext cx="1534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4.231</a:t>
            </a:r>
            <a:r>
              <a:rPr lang="zh-CN" altLang="en-US" sz="3200" dirty="0">
                <a:solidFill>
                  <a:schemeClr val="tx1"/>
                </a:solidFill>
              </a:rPr>
              <a:t>吨</a:t>
            </a:r>
          </a:p>
        </p:txBody>
      </p:sp>
      <p:sp>
        <p:nvSpPr>
          <p:cNvPr id="40" name="矩形 39"/>
          <p:cNvSpPr/>
          <p:nvPr/>
        </p:nvSpPr>
        <p:spPr>
          <a:xfrm>
            <a:off x="6882160" y="4675783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&gt;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32" grpId="0"/>
      <p:bldP spid="36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-24336" y="548680"/>
            <a:ext cx="80527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易建联、朱芳雨、孙悦、周鹏都是我国男篮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年伦敦奥运会代表队中的队员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下面是他们的身高。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966" y="2130326"/>
          <a:ext cx="8352482" cy="158670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265526"/>
                <a:gridCol w="2024845"/>
                <a:gridCol w="2024845"/>
                <a:gridCol w="1518633"/>
                <a:gridCol w="1518633"/>
              </a:tblGrid>
              <a:tr h="57740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姓名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易建联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朱芳</a:t>
                      </a:r>
                      <a:r>
                        <a:rPr lang="zh-CN" sz="3200" dirty="0">
                          <a:effectLst/>
                        </a:rPr>
                        <a:t>雨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孙悦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周鹏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0930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身高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213</a:t>
                      </a:r>
                      <a:r>
                        <a:rPr lang="zh-CN" sz="3200" b="1" dirty="0">
                          <a:effectLst/>
                        </a:rPr>
                        <a:t>厘米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</a:rPr>
                        <a:t>2.01</a:t>
                      </a:r>
                      <a:r>
                        <a:rPr lang="zh-CN" sz="3200" b="1" dirty="0">
                          <a:effectLst/>
                        </a:rPr>
                        <a:t>米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</a:rPr>
                        <a:t>20.5</a:t>
                      </a:r>
                      <a:endParaRPr lang="zh-CN" sz="3200" b="1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</a:rPr>
                        <a:t>分米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</a:rPr>
                        <a:t>2</a:t>
                      </a:r>
                      <a:r>
                        <a:rPr lang="zh-CN" sz="3200" b="1" dirty="0">
                          <a:effectLst/>
                        </a:rPr>
                        <a:t>米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</a:rPr>
                        <a:t>6</a:t>
                      </a:r>
                      <a:r>
                        <a:rPr lang="zh-CN" sz="3200" b="1" dirty="0">
                          <a:effectLst/>
                        </a:rPr>
                        <a:t>厘米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180354" y="3573016"/>
            <a:ext cx="7272338" cy="78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  <a:sym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(1)(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最高，（      ）最矮。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180354" y="4077072"/>
            <a:ext cx="7920038" cy="71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  <a:sym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(2)</a:t>
            </a:r>
            <a:r>
              <a:rPr lang="zh-CN" altLang="en-US" sz="3200" b="1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把身高按由高到矮的顺序排列起来。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Text Box 42"/>
          <p:cNvSpPr txBox="1">
            <a:spLocks noChangeArrowheads="1"/>
          </p:cNvSpPr>
          <p:nvPr/>
        </p:nvSpPr>
        <p:spPr bwMode="auto">
          <a:xfrm>
            <a:off x="1188020" y="3697486"/>
            <a:ext cx="14398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</a:rPr>
              <a:t>易建联</a:t>
            </a:r>
          </a:p>
        </p:txBody>
      </p:sp>
      <p:sp>
        <p:nvSpPr>
          <p:cNvPr id="17" name="Text Box 43"/>
          <p:cNvSpPr txBox="1">
            <a:spLocks noChangeArrowheads="1"/>
          </p:cNvSpPr>
          <p:nvPr/>
        </p:nvSpPr>
        <p:spPr bwMode="auto">
          <a:xfrm>
            <a:off x="4356372" y="3697486"/>
            <a:ext cx="14398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宋体" panose="02010600030101010101" pitchFamily="2" charset="-122"/>
              </a:rPr>
              <a:t>朱芳雨</a:t>
            </a: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4788444" y="4798541"/>
            <a:ext cx="1254199" cy="584775"/>
          </a:xfrm>
          <a:prstGeom prst="rect">
            <a:avLst/>
          </a:prstGeom>
          <a:solidFill>
            <a:srgbClr val="FFFF66"/>
          </a:solidFill>
          <a:ln w="9525">
            <a:solidFill>
              <a:srgbClr val="CC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3333FF"/>
                </a:solidFill>
                <a:latin typeface="+mn-ea"/>
                <a:ea typeface="+mn-ea"/>
              </a:rPr>
              <a:t>孙 悦</a:t>
            </a:r>
            <a:endParaRPr lang="zh-CN" altLang="en-US" sz="3200" b="1" dirty="0">
              <a:solidFill>
                <a:srgbClr val="3333FF"/>
              </a:solidFill>
              <a:latin typeface="+mn-ea"/>
              <a:ea typeface="+mn-ea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2916783" y="4798541"/>
            <a:ext cx="1295400" cy="584775"/>
          </a:xfrm>
          <a:prstGeom prst="rect">
            <a:avLst/>
          </a:prstGeom>
          <a:solidFill>
            <a:srgbClr val="FFFF66"/>
          </a:solidFill>
          <a:ln w="9525">
            <a:solidFill>
              <a:srgbClr val="CC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  <a:ea typeface="+mn-ea"/>
              </a:rPr>
              <a:t>周 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鹏</a:t>
            </a: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6534812" y="4798541"/>
            <a:ext cx="1421960" cy="584775"/>
          </a:xfrm>
          <a:prstGeom prst="rect">
            <a:avLst/>
          </a:prstGeom>
          <a:solidFill>
            <a:srgbClr val="FFFF66"/>
          </a:solidFill>
          <a:ln w="9525">
            <a:solidFill>
              <a:srgbClr val="CC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33FF"/>
                </a:solidFill>
                <a:latin typeface="+mn-ea"/>
                <a:ea typeface="+mn-ea"/>
              </a:rPr>
              <a:t>朱芳雨</a:t>
            </a:r>
          </a:p>
        </p:txBody>
      </p:sp>
      <p:sp>
        <p:nvSpPr>
          <p:cNvPr id="21" name="Text Box 47"/>
          <p:cNvSpPr txBox="1">
            <a:spLocks noChangeArrowheads="1"/>
          </p:cNvSpPr>
          <p:nvPr/>
        </p:nvSpPr>
        <p:spPr bwMode="auto">
          <a:xfrm>
            <a:off x="899988" y="4788813"/>
            <a:ext cx="1512168" cy="584775"/>
          </a:xfrm>
          <a:prstGeom prst="rect">
            <a:avLst/>
          </a:prstGeom>
          <a:solidFill>
            <a:srgbClr val="FFFF66"/>
          </a:solidFill>
          <a:ln w="9525">
            <a:solidFill>
              <a:srgbClr val="CC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易建联</a:t>
            </a:r>
          </a:p>
        </p:txBody>
      </p:sp>
      <p:sp>
        <p:nvSpPr>
          <p:cNvPr id="22" name="Text Box 48"/>
          <p:cNvSpPr txBox="1">
            <a:spLocks noChangeArrowheads="1"/>
          </p:cNvSpPr>
          <p:nvPr/>
        </p:nvSpPr>
        <p:spPr bwMode="auto">
          <a:xfrm>
            <a:off x="2340519" y="4797524"/>
            <a:ext cx="6477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+mn-ea"/>
                <a:ea typeface="+mn-ea"/>
              </a:rPr>
              <a:t>＞</a:t>
            </a:r>
          </a:p>
        </p:txBody>
      </p:sp>
      <p:sp>
        <p:nvSpPr>
          <p:cNvPr id="23" name="Text Box 49"/>
          <p:cNvSpPr txBox="1">
            <a:spLocks noChangeArrowheads="1"/>
          </p:cNvSpPr>
          <p:nvPr/>
        </p:nvSpPr>
        <p:spPr bwMode="auto">
          <a:xfrm>
            <a:off x="5958548" y="4797524"/>
            <a:ext cx="504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+mn-ea"/>
                <a:ea typeface="+mn-ea"/>
              </a:rPr>
              <a:t>＞</a:t>
            </a:r>
          </a:p>
        </p:txBody>
      </p:sp>
      <p:sp>
        <p:nvSpPr>
          <p:cNvPr id="27" name="Text Box 50"/>
          <p:cNvSpPr txBox="1">
            <a:spLocks noChangeArrowheads="1"/>
          </p:cNvSpPr>
          <p:nvPr/>
        </p:nvSpPr>
        <p:spPr bwMode="auto">
          <a:xfrm>
            <a:off x="4212182" y="4797524"/>
            <a:ext cx="5762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+mn-ea"/>
                <a:ea typeface="+mn-ea"/>
              </a:rPr>
              <a:t>＞</a:t>
            </a:r>
          </a:p>
        </p:txBody>
      </p:sp>
      <p:sp>
        <p:nvSpPr>
          <p:cNvPr id="29" name="矩形 28"/>
          <p:cNvSpPr/>
          <p:nvPr/>
        </p:nvSpPr>
        <p:spPr>
          <a:xfrm>
            <a:off x="683568" y="5420375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213</a:t>
            </a:r>
            <a:r>
              <a:rPr lang="zh-CN" altLang="en-US" sz="3200" dirty="0">
                <a:latin typeface="+mj-ea"/>
                <a:ea typeface="+mj-ea"/>
              </a:rPr>
              <a:t>厘米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94385" y="5426060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31" name="矩形 30"/>
          <p:cNvSpPr/>
          <p:nvPr/>
        </p:nvSpPr>
        <p:spPr>
          <a:xfrm>
            <a:off x="2582417" y="5420375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米</a:t>
            </a:r>
            <a:r>
              <a:rPr lang="en-US" altLang="zh-CN" sz="3200" dirty="0">
                <a:latin typeface="+mj-ea"/>
                <a:ea typeface="+mj-ea"/>
              </a:rPr>
              <a:t>6</a:t>
            </a:r>
            <a:r>
              <a:rPr lang="zh-CN" altLang="en-US" sz="3200" dirty="0">
                <a:latin typeface="+mj-ea"/>
                <a:ea typeface="+mj-ea"/>
              </a:rPr>
              <a:t>厘米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29791" y="5426060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33" name="矩形 32"/>
          <p:cNvSpPr/>
          <p:nvPr/>
        </p:nvSpPr>
        <p:spPr>
          <a:xfrm>
            <a:off x="4617823" y="5420375"/>
            <a:ext cx="1835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20.5</a:t>
            </a:r>
            <a:r>
              <a:rPr lang="zh-CN" altLang="en-US" sz="3200" dirty="0">
                <a:latin typeface="+mj-ea"/>
                <a:ea typeface="+mj-ea"/>
              </a:rPr>
              <a:t>分米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72200" y="5426060"/>
            <a:ext cx="421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&gt;</a:t>
            </a:r>
          </a:p>
        </p:txBody>
      </p:sp>
      <p:sp>
        <p:nvSpPr>
          <p:cNvPr id="35" name="矩形 34"/>
          <p:cNvSpPr/>
          <p:nvPr/>
        </p:nvSpPr>
        <p:spPr>
          <a:xfrm>
            <a:off x="6660232" y="5420375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2.01</a:t>
            </a:r>
            <a:r>
              <a:rPr lang="zh-CN" altLang="en-US" sz="3200" dirty="0" smtClean="0">
                <a:latin typeface="+mj-ea"/>
                <a:ea typeface="+mj-ea"/>
              </a:rPr>
              <a:t>米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7" grpId="0" bldLvl="0" autoUpdateAnimBg="0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utoUpdateAnimBg="0"/>
      <p:bldP spid="23" grpId="0" autoUpdateAnimBg="0"/>
      <p:bldP spid="27" grpId="0" autoUpdateAnimBg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14348" y="642918"/>
            <a:ext cx="7134698" cy="22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甲、乙两数的和是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15.4,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如果乙数的小数点向右移动一位就是甲数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那么甲、乙两数各是多少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3" name="矩形 42"/>
          <p:cNvSpPr/>
          <p:nvPr/>
        </p:nvSpPr>
        <p:spPr>
          <a:xfrm>
            <a:off x="2029543" y="3849637"/>
            <a:ext cx="19495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1.4×10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29743" y="3849637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5" name="矩形 24"/>
          <p:cNvSpPr/>
          <p:nvPr/>
        </p:nvSpPr>
        <p:spPr>
          <a:xfrm>
            <a:off x="1979712" y="3066260"/>
            <a:ext cx="3716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15.4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÷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1+10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 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90227" y="3066260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07020" y="4929757"/>
            <a:ext cx="55082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：甲数是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14,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乙数是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1.4</a:t>
            </a:r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5" grpId="0"/>
      <p:bldP spid="26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92875" y="2285993"/>
            <a:ext cx="3007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千米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米</a:t>
            </a:r>
          </a:p>
        </p:txBody>
      </p:sp>
      <p:sp>
        <p:nvSpPr>
          <p:cNvPr id="47" name="矩形 46"/>
          <p:cNvSpPr/>
          <p:nvPr/>
        </p:nvSpPr>
        <p:spPr>
          <a:xfrm>
            <a:off x="5212534" y="2285992"/>
            <a:ext cx="2914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厘米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897589" y="2285993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71426" y="228599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4325" y="3933465"/>
            <a:ext cx="30075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千克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克</a:t>
            </a:r>
          </a:p>
        </p:txBody>
      </p:sp>
      <p:sp>
        <p:nvSpPr>
          <p:cNvPr id="51" name="矩形 50"/>
          <p:cNvSpPr/>
          <p:nvPr/>
        </p:nvSpPr>
        <p:spPr>
          <a:xfrm>
            <a:off x="4572000" y="3933464"/>
            <a:ext cx="4562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平方米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平方分米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899940" y="3920557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44208" y="3920557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12144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430536" y="96201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班要选拔四人参加学校舞蹈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比赛。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755577" y="5004245"/>
            <a:ext cx="7992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仔细观察这四个数据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你有什么想说的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133475" y="1681163"/>
            <a:ext cx="7089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请你按高矮顺序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给他们几个排队。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472" y="2269456"/>
            <a:ext cx="6597029" cy="20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/>
          <p:cNvSpPr txBox="1"/>
          <p:nvPr/>
        </p:nvSpPr>
        <p:spPr bwMode="auto">
          <a:xfrm>
            <a:off x="1000100" y="4225970"/>
            <a:ext cx="19503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cm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2357422" y="4225970"/>
            <a:ext cx="28891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m45 cm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4926444" y="4225970"/>
            <a:ext cx="14315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6419782" y="4225970"/>
            <a:ext cx="15812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 m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7" y="5625621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latin typeface="华文楷体" pitchFamily="2" charset="-122"/>
                <a:ea typeface="华文楷体" pitchFamily="2" charset="-122"/>
              </a:rPr>
              <a:t>单位不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相同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，不容易比较。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95210" y="1712744"/>
            <a:ext cx="2751815" cy="3444448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1115616" y="764704"/>
            <a:ext cx="4382636" cy="1944216"/>
          </a:xfrm>
          <a:prstGeom prst="wedgeRoundRectCallout">
            <a:avLst>
              <a:gd name="adj1" fmla="val 62932"/>
              <a:gd name="adj2" fmla="val 2756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只有一个单位名称</a:t>
            </a:r>
            <a:r>
              <a:rPr lang="en-US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这叫单名数</a:t>
            </a:r>
            <a:r>
              <a:rPr lang="en-US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4000" dirty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:80 </a:t>
            </a:r>
            <a:r>
              <a:rPr lang="en-US" altLang="zh-CN" sz="4000" dirty="0" smtClean="0">
                <a:solidFill>
                  <a:srgbClr val="000000"/>
                </a:solidFill>
                <a:latin typeface="Calibri" panose="020F0502020204030204" pitchFamily="34" charset="0"/>
                <a:ea typeface="华文楷体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99592" y="2992809"/>
            <a:ext cx="4329540" cy="2164383"/>
          </a:xfrm>
          <a:prstGeom prst="wedgeRoundRectCallout">
            <a:avLst>
              <a:gd name="adj1" fmla="val 62733"/>
              <a:gd name="adj2" fmla="val -3986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有两个单位名称叫做复名数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40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:1 m 45 </a:t>
            </a:r>
            <a:r>
              <a:rPr lang="en-US" altLang="zh-CN" sz="40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555776" y="622501"/>
            <a:ext cx="44451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dirty="0" smtClean="0">
                <a:latin typeface="+mn-lt"/>
              </a:rPr>
              <a:t>80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3600" dirty="0" smtClean="0">
                <a:latin typeface="+mn-lt"/>
              </a:rPr>
              <a:t>＝</a:t>
            </a:r>
            <a:r>
              <a:rPr lang="zh-CN" altLang="en-US" sz="3600" dirty="0" smtClean="0">
                <a:latin typeface="+mn-lt"/>
              </a:rPr>
              <a:t>（       ）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943707" y="5486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907704" y="1519512"/>
            <a:ext cx="57583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=100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厘米，进率是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034133" y="2304371"/>
            <a:ext cx="15408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155116" y="4586956"/>
            <a:ext cx="19637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 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3955341" y="4947319"/>
            <a:ext cx="8636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4091866" y="4371056"/>
            <a:ext cx="6175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3993441" y="4871119"/>
            <a:ext cx="8334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</a:p>
        </p:txBody>
      </p:sp>
      <p:sp>
        <p:nvSpPr>
          <p:cNvPr id="2" name="竖卷形 1"/>
          <p:cNvSpPr/>
          <p:nvPr/>
        </p:nvSpPr>
        <p:spPr>
          <a:xfrm>
            <a:off x="329587" y="1489794"/>
            <a:ext cx="792088" cy="1656184"/>
          </a:xfrm>
          <a:prstGeom prst="verticalScroll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8" name="竖卷形 17"/>
          <p:cNvSpPr/>
          <p:nvPr/>
        </p:nvSpPr>
        <p:spPr>
          <a:xfrm>
            <a:off x="7501295" y="3573016"/>
            <a:ext cx="792088" cy="1656184"/>
          </a:xfrm>
          <a:prstGeom prst="verticalScroll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二</a:t>
            </a: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028687" y="3523031"/>
            <a:ext cx="2743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=100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5268203" y="4624262"/>
            <a:ext cx="14874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3" name="矩形 2"/>
          <p:cNvSpPr/>
          <p:nvPr/>
        </p:nvSpPr>
        <p:spPr>
          <a:xfrm>
            <a:off x="4773328" y="46065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600" dirty="0"/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3400217" y="2282824"/>
            <a:ext cx="20361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=80÷100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5323774" y="2304371"/>
            <a:ext cx="14879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=0.8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4" grpId="0"/>
      <p:bldP spid="15" grpId="0" animBg="1"/>
      <p:bldP spid="16" grpId="0"/>
      <p:bldP spid="17" grpId="0"/>
      <p:bldP spid="2" grpId="0" animBg="1"/>
      <p:bldP spid="18" grpId="0" animBg="1"/>
      <p:bldP spid="19" grpId="0" autoUpdateAnimBg="0"/>
      <p:bldP spid="21" grpId="0"/>
      <p:bldP spid="3" grpId="0"/>
      <p:bldP spid="25" grpId="0" autoUpdateAnimBg="0"/>
      <p:bldP spid="2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555776" y="622501"/>
            <a:ext cx="37250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dirty="0" smtClean="0">
                <a:latin typeface="+mn-lt"/>
              </a:rPr>
              <a:t>80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3600" dirty="0" smtClean="0">
                <a:latin typeface="+mn-lt"/>
              </a:rPr>
              <a:t>＝</a:t>
            </a:r>
            <a:r>
              <a:rPr lang="zh-CN" altLang="en-US" sz="3600" dirty="0" smtClean="0">
                <a:latin typeface="+mn-lt"/>
              </a:rPr>
              <a:t>（       ）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943707" y="5486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907704" y="1220149"/>
            <a:ext cx="57583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=100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厘米，进率是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555362" y="576060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0.8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1897572" y="1791244"/>
            <a:ext cx="682938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除以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，可以直接利用小数点移动的规律。</a:t>
            </a: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1906819" y="2854677"/>
            <a:ext cx="16448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竖卷形 28"/>
          <p:cNvSpPr/>
          <p:nvPr/>
        </p:nvSpPr>
        <p:spPr>
          <a:xfrm>
            <a:off x="323528" y="1335389"/>
            <a:ext cx="792088" cy="1656184"/>
          </a:xfrm>
          <a:prstGeom prst="verticalScroll">
            <a:avLst/>
          </a:prstGeom>
          <a:solidFill>
            <a:srgbClr val="35FA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</a:t>
            </a:r>
            <a:r>
              <a:rPr lang="zh-CN" altLang="en-US" sz="3200" dirty="0">
                <a:solidFill>
                  <a:schemeClr val="tx1"/>
                </a:solidFill>
              </a:rPr>
              <a:t>三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3263594" y="2854677"/>
            <a:ext cx="18308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0.80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4901207" y="2829989"/>
            <a:ext cx="16331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0.8</a:t>
            </a: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sp>
        <p:nvSpPr>
          <p:cNvPr id="24" name="矩形 23"/>
          <p:cNvSpPr/>
          <p:nvPr/>
        </p:nvSpPr>
        <p:spPr>
          <a:xfrm>
            <a:off x="251520" y="3443197"/>
            <a:ext cx="87849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低级单位的数改写成高级单位的数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我们可以用低级单位的数除以它们之间的进率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258" y="4460517"/>
            <a:ext cx="85162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进率是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10,100,1000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……只要把小数点向左移动一位、两位、三位……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9" y="5530028"/>
            <a:ext cx="8712966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低级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单位的名数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进率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高级单位的</a:t>
            </a:r>
            <a:r>
              <a:rPr lang="zh-CN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7" grpId="0"/>
      <p:bldP spid="27" grpId="0" autoUpdateAnimBg="0"/>
      <p:bldP spid="28" grpId="0" autoUpdateAnimBg="0"/>
      <p:bldP spid="29" grpId="0" animBg="1"/>
      <p:bldP spid="22" grpId="0" autoUpdateAnimBg="0"/>
      <p:bldP spid="23" grpId="0" autoUpdateAnimBg="0"/>
      <p:bldP spid="24" grpId="0"/>
      <p:bldP spid="4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339752" y="694682"/>
            <a:ext cx="52565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m45 cm</a:t>
            </a:r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）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242030" y="1541956"/>
            <a:ext cx="18020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45÷100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277136" y="2188287"/>
            <a:ext cx="14863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1+0</a:t>
            </a:r>
            <a:r>
              <a:rPr lang="en-US" altLang="zh-CN" sz="3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053971" y="663904"/>
            <a:ext cx="130397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1.45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77949" y="694682"/>
            <a:ext cx="1673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dirty="0" smtClean="0">
                <a:latin typeface="+mn-lt"/>
              </a:rPr>
              <a:t>想一想：</a:t>
            </a:r>
            <a:endParaRPr lang="zh-CN" alt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916007" y="1564877"/>
            <a:ext cx="19479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3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45(m)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736190" y="2229990"/>
            <a:ext cx="19479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en-US" altLang="zh-CN" sz="3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45(m)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472" y="2996952"/>
            <a:ext cx="83425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含有高级单位的复名数改写成含有高级单位的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单名数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10" y="4070728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复名数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中高级单位的数不动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作为小数的整数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48" y="5085184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把复名数中低级单位的数改写成高级单位的数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作为小数部分。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4" grpId="0"/>
      <p:bldP spid="19" grpId="0" autoUpdateAnimBg="0"/>
      <p:bldP spid="20" grpId="0" autoUpdateAnimBg="0"/>
      <p:bldP spid="4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323528" y="2121843"/>
            <a:ext cx="48429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1250</a:t>
            </a: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40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i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0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千米</a:t>
            </a:r>
          </a:p>
        </p:txBody>
      </p:sp>
      <p:sp>
        <p:nvSpPr>
          <p:cNvPr id="4" name="矩形 3"/>
          <p:cNvSpPr/>
          <p:nvPr/>
        </p:nvSpPr>
        <p:spPr>
          <a:xfrm>
            <a:off x="379024" y="3817018"/>
            <a:ext cx="5628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40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i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000" i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千克</a:t>
            </a:r>
          </a:p>
        </p:txBody>
      </p:sp>
      <p:sp>
        <p:nvSpPr>
          <p:cNvPr id="6" name="矩形 5"/>
          <p:cNvSpPr/>
          <p:nvPr/>
        </p:nvSpPr>
        <p:spPr>
          <a:xfrm>
            <a:off x="2642464" y="2149737"/>
            <a:ext cx="11015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4400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25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7139" y="3786240"/>
            <a:ext cx="13324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4400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05</a:t>
            </a:r>
            <a:endParaRPr lang="zh-CN" altLang="zh-CN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840221"/>
            <a:ext cx="2630209" cy="37113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</Words>
  <Application>WPS 演示</Application>
  <PresentationFormat>全屏显示(4:3)</PresentationFormat>
  <Paragraphs>353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661</cp:revision>
  <dcterms:created xsi:type="dcterms:W3CDTF">2015-11-21T07:20:00Z</dcterms:created>
  <dcterms:modified xsi:type="dcterms:W3CDTF">2021-11-01T03:32:08Z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